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21B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2B0FB-BE02-4266-80CF-5AD63AFDD7E1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DAEFD-606A-4E47-9341-BEAF439F18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53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85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22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99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8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21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83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5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24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05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4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814F0-47B4-416D-9DD3-0820D64B7892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E992B-797C-4BC7-A518-3365E4A244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22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1" y="-44163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133"/>
          <a:stretch/>
        </p:blipFill>
        <p:spPr bwMode="auto">
          <a:xfrm>
            <a:off x="236936" y="2204864"/>
            <a:ext cx="8434638" cy="43019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76482" y="908720"/>
            <a:ext cx="8229600" cy="3137881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rgbClr val="D3421B"/>
                </a:solidFill>
                <a:latin typeface="Bookman Old Style" pitchFamily="18" charset="0"/>
                <a:cs typeface="Aparajita" pitchFamily="34" charset="0"/>
              </a:rPr>
              <a:t>20 ноября – </a:t>
            </a:r>
            <a:r>
              <a:rPr lang="ru-RU" sz="1050" b="1" i="1" dirty="0" smtClean="0">
                <a:solidFill>
                  <a:srgbClr val="D3421B"/>
                </a:solidFill>
                <a:latin typeface="Bookman Old Style" pitchFamily="18" charset="0"/>
                <a:cs typeface="Aparajita" pitchFamily="34" charset="0"/>
              </a:rPr>
              <a:t/>
            </a:r>
            <a:br>
              <a:rPr lang="ru-RU" sz="1050" b="1" i="1" dirty="0" smtClean="0">
                <a:solidFill>
                  <a:srgbClr val="D3421B"/>
                </a:solidFill>
                <a:latin typeface="Bookman Old Style" pitchFamily="18" charset="0"/>
                <a:cs typeface="Aparajita" pitchFamily="34" charset="0"/>
              </a:rPr>
            </a:br>
            <a:r>
              <a:rPr lang="ru-RU" sz="4800" b="1" i="1" dirty="0" smtClean="0">
                <a:solidFill>
                  <a:srgbClr val="D3421B"/>
                </a:solidFill>
                <a:latin typeface="Bookman Old Style" pitchFamily="18" charset="0"/>
                <a:cs typeface="Aparajita" pitchFamily="34" charset="0"/>
              </a:rPr>
              <a:t/>
            </a:r>
            <a:br>
              <a:rPr lang="ru-RU" sz="4800" b="1" i="1" dirty="0" smtClean="0">
                <a:solidFill>
                  <a:srgbClr val="D3421B"/>
                </a:solidFill>
                <a:latin typeface="Bookman Old Style" pitchFamily="18" charset="0"/>
                <a:cs typeface="Aparajita" pitchFamily="34" charset="0"/>
              </a:rPr>
            </a:br>
            <a:r>
              <a:rPr lang="ru-RU" sz="6600" b="1" i="1" dirty="0" smtClean="0">
                <a:solidFill>
                  <a:srgbClr val="C00000"/>
                </a:solidFill>
                <a:latin typeface="Bookman Old Style" pitchFamily="18" charset="0"/>
                <a:cs typeface="Aparajita" pitchFamily="34" charset="0"/>
              </a:rPr>
              <a:t>Всемирный день правовой помощи детям</a:t>
            </a:r>
            <a:endParaRPr lang="ru-RU" sz="6600" b="1" i="1" dirty="0">
              <a:solidFill>
                <a:srgbClr val="C00000"/>
              </a:solidFill>
              <a:latin typeface="Bookman Old Style" pitchFamily="18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0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245956"/>
            <a:ext cx="8784976" cy="3903124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3600" b="1" i="1" dirty="0">
                <a:solidFill>
                  <a:srgbClr val="C00000"/>
                </a:solidFill>
              </a:rPr>
              <a:t>В России более широко отмечается </a:t>
            </a:r>
            <a:r>
              <a:rPr lang="ru-RU" sz="3600" b="1" i="1" dirty="0" smtClean="0">
                <a:solidFill>
                  <a:srgbClr val="C00000"/>
                </a:solidFill>
              </a:rPr>
              <a:t>Международный день защиты детей, </a:t>
            </a:r>
            <a:r>
              <a:rPr lang="ru-RU" sz="3600" b="1" i="1" dirty="0">
                <a:solidFill>
                  <a:srgbClr val="C00000"/>
                </a:solidFill>
              </a:rPr>
              <a:t>установленный 1 июня. Чиновники высшего ранга обычно упоминают в выступлениях о памятной дате. Органы власти устраивают спортивные соревнования, выставки фотографий, поделок, рисунков. Учреждения культуры проводят выступления творческих коллективов с песенными и танцевальными номерами.</a:t>
            </a:r>
            <a:endParaRPr lang="ru-RU" sz="4300" b="1" i="1" dirty="0">
              <a:solidFill>
                <a:srgbClr val="C00000"/>
              </a:solidFill>
            </a:endParaRPr>
          </a:p>
        </p:txBody>
      </p:sp>
      <p:pic>
        <p:nvPicPr>
          <p:cNvPr id="12291" name="Picture 3" descr="C:\Users\Администратор\Desktop\соревно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145" y="4254711"/>
            <a:ext cx="3004327" cy="2253246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2292" name="Picture 4" descr="C:\Users\Администратор\Desktop\выставки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254711"/>
            <a:ext cx="3555506" cy="2313069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2290" name="Picture 2" descr="C:\Users\Администратор\Desktop\выступления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74357"/>
            <a:ext cx="3200400" cy="213360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1367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834" y="116632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+mn-lt"/>
              </a:rPr>
              <a:t>д</a:t>
            </a:r>
            <a:r>
              <a:rPr lang="ru-RU" sz="3200" b="1" i="1" dirty="0" smtClean="0">
                <a:solidFill>
                  <a:srgbClr val="C00000"/>
                </a:solidFill>
                <a:latin typeface="+mn-lt"/>
              </a:rPr>
              <a:t>ругое название праздника – </a:t>
            </a:r>
            <a:br>
              <a:rPr lang="ru-RU" sz="3200" b="1" i="1" dirty="0" smtClean="0">
                <a:solidFill>
                  <a:srgbClr val="C00000"/>
                </a:solidFill>
                <a:latin typeface="+mn-lt"/>
              </a:rPr>
            </a:br>
            <a:r>
              <a:rPr lang="ru-RU" sz="6000" b="1" i="1" dirty="0" smtClean="0">
                <a:solidFill>
                  <a:srgbClr val="C00000"/>
                </a:solidFill>
                <a:latin typeface="+mn-lt"/>
              </a:rPr>
              <a:t>Всемирный день ребенка </a:t>
            </a:r>
            <a:endParaRPr lang="ru-RU" sz="4800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280920" cy="352839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2400" b="1" dirty="0" smtClean="0">
                <a:solidFill>
                  <a:srgbClr val="990000"/>
                </a:solidFill>
              </a:rPr>
              <a:t>празднуется</a:t>
            </a:r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400" dirty="0">
                <a:solidFill>
                  <a:srgbClr val="990000"/>
                </a:solidFill>
              </a:rPr>
              <a:t>– </a:t>
            </a:r>
            <a:r>
              <a:rPr lang="ru-RU" sz="2400" i="1" dirty="0">
                <a:solidFill>
                  <a:srgbClr val="990000"/>
                </a:solidFill>
              </a:rPr>
              <a:t>в России</a:t>
            </a:r>
            <a:r>
              <a:rPr lang="ru-RU" sz="2400" i="1" dirty="0" smtClean="0">
                <a:solidFill>
                  <a:srgbClr val="990000"/>
                </a:solidFill>
              </a:rPr>
              <a:t>, </a:t>
            </a:r>
            <a:r>
              <a:rPr lang="ru-RU" sz="2400" i="1" dirty="0">
                <a:solidFill>
                  <a:srgbClr val="990000"/>
                </a:solidFill>
              </a:rPr>
              <a:t>Белоруссии и других странах мира;</a:t>
            </a:r>
          </a:p>
          <a:p>
            <a:pPr algn="just"/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2400" b="1" dirty="0" smtClean="0">
                <a:solidFill>
                  <a:srgbClr val="990000"/>
                </a:solidFill>
              </a:rPr>
              <a:t>учрежден</a:t>
            </a:r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400" dirty="0">
                <a:solidFill>
                  <a:srgbClr val="990000"/>
                </a:solidFill>
              </a:rPr>
              <a:t>- </a:t>
            </a:r>
            <a:r>
              <a:rPr lang="ru-RU" sz="2400" i="1" dirty="0">
                <a:solidFill>
                  <a:srgbClr val="990000"/>
                </a:solidFill>
              </a:rPr>
              <a:t>Резолюцией № 836 (IX) Генеральной Ассамблеи ООН в 1954 году;</a:t>
            </a:r>
          </a:p>
          <a:p>
            <a:pPr algn="just"/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2400" b="1" dirty="0" smtClean="0">
                <a:solidFill>
                  <a:srgbClr val="990000"/>
                </a:solidFill>
              </a:rPr>
              <a:t>значение</a:t>
            </a:r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400" dirty="0">
                <a:solidFill>
                  <a:srgbClr val="990000"/>
                </a:solidFill>
              </a:rPr>
              <a:t>- </a:t>
            </a:r>
            <a:r>
              <a:rPr lang="ru-RU" sz="2400" i="1" dirty="0">
                <a:solidFill>
                  <a:srgbClr val="990000"/>
                </a:solidFill>
              </a:rPr>
              <a:t>приурочен подписанию «Декларации прав ребёнка» 20.11.1959;</a:t>
            </a:r>
          </a:p>
          <a:p>
            <a:pPr algn="just"/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2400" b="1" dirty="0" smtClean="0">
                <a:solidFill>
                  <a:srgbClr val="990000"/>
                </a:solidFill>
              </a:rPr>
              <a:t>традиции</a:t>
            </a:r>
            <a:r>
              <a:rPr lang="ru-RU" sz="2400" dirty="0" smtClean="0">
                <a:solidFill>
                  <a:srgbClr val="990000"/>
                </a:solidFill>
              </a:rPr>
              <a:t> </a:t>
            </a:r>
            <a:r>
              <a:rPr lang="ru-RU" sz="2400" dirty="0">
                <a:solidFill>
                  <a:srgbClr val="990000"/>
                </a:solidFill>
              </a:rPr>
              <a:t>- </a:t>
            </a:r>
            <a:r>
              <a:rPr lang="ru-RU" sz="2400" i="1" dirty="0">
                <a:solidFill>
                  <a:srgbClr val="990000"/>
                </a:solidFill>
              </a:rPr>
              <a:t>акции, демонстрации, </a:t>
            </a:r>
            <a:r>
              <a:rPr lang="ru-RU" sz="2400" i="1" dirty="0" err="1">
                <a:solidFill>
                  <a:srgbClr val="990000"/>
                </a:solidFill>
              </a:rPr>
              <a:t>флешмобы</a:t>
            </a:r>
            <a:r>
              <a:rPr lang="ru-RU" sz="2400" i="1" dirty="0">
                <a:solidFill>
                  <a:srgbClr val="990000"/>
                </a:solidFill>
              </a:rPr>
              <a:t>, сбор денежных средств благотворительными фондами, просветительские занятия; семинары, конференции, лекции; грамоты, премии правозащитникам.</a:t>
            </a:r>
          </a:p>
          <a:p>
            <a:pPr algn="just"/>
            <a:endParaRPr lang="ru-RU" sz="2400" dirty="0">
              <a:solidFill>
                <a:srgbClr val="990000"/>
              </a:solidFill>
            </a:endParaRPr>
          </a:p>
        </p:txBody>
      </p:sp>
      <p:pic>
        <p:nvPicPr>
          <p:cNvPr id="2049" name="Picture 1" descr="C:\Users\Администратор\Desktop\дети разных национальносте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94363"/>
            <a:ext cx="3112496" cy="2074997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501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47525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3600" b="1" i="1" dirty="0">
                <a:solidFill>
                  <a:srgbClr val="C00000"/>
                </a:solidFill>
              </a:rPr>
              <a:t>Защита прав человека гарантирована государством. Существуют законодательные нормы, относящиеся к обеспечению благоприятного развития ребёнка и становления личности. </a:t>
            </a:r>
            <a:endParaRPr lang="ru-RU" sz="3600" b="1" i="1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600" b="1" i="1" dirty="0" smtClean="0">
                <a:solidFill>
                  <a:srgbClr val="C00000"/>
                </a:solidFill>
              </a:rPr>
              <a:t>От </a:t>
            </a:r>
            <a:r>
              <a:rPr lang="ru-RU" sz="3600" b="1" i="1" dirty="0">
                <a:solidFill>
                  <a:srgbClr val="C00000"/>
                </a:solidFill>
              </a:rPr>
              <a:t>уровня его образования и моральных качеств зависит процветание общества. Обратить внимание на несовершеннолетних членов социума призывает международный праздник.</a:t>
            </a:r>
          </a:p>
        </p:txBody>
      </p:sp>
      <p:pic>
        <p:nvPicPr>
          <p:cNvPr id="4098" name="Picture 2" descr="C:\Users\Администратор\Desktop\дети рисованные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236" y="4683547"/>
            <a:ext cx="5884912" cy="19597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0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0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C:\Users\Администратор\Desktop\подписание декларации прав ребенк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505201"/>
            <a:ext cx="5088931" cy="33488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3"/>
          <p:cNvSpPr txBox="1">
            <a:spLocks/>
          </p:cNvSpPr>
          <p:nvPr/>
        </p:nvSpPr>
        <p:spPr>
          <a:xfrm>
            <a:off x="2438400" y="228600"/>
            <a:ext cx="6421086" cy="32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i="1" dirty="0" smtClean="0">
                <a:solidFill>
                  <a:srgbClr val="C00000"/>
                </a:solidFill>
              </a:rPr>
              <a:t>Дата 20 ноября </a:t>
            </a:r>
            <a:r>
              <a:rPr lang="ru-RU" sz="4000" b="1" i="1" dirty="0" smtClean="0">
                <a:solidFill>
                  <a:srgbClr val="C00000"/>
                </a:solidFill>
              </a:rPr>
              <a:t>не является общегосударственным выходным в России, однако связанные с ней акции поддерживаются властями. 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4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127" y="-64427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85011" y="2971800"/>
            <a:ext cx="8431089" cy="3733800"/>
          </a:xfrm>
        </p:spPr>
        <p:txBody>
          <a:bodyPr>
            <a:normAutofit fontScale="77500" lnSpcReduction="20000"/>
          </a:bodyPr>
          <a:lstStyle/>
          <a:p>
            <a:endParaRPr lang="ru-RU" sz="3400" b="1" i="1" dirty="0" smtClean="0">
              <a:solidFill>
                <a:srgbClr val="C00000"/>
              </a:solidFill>
            </a:endParaRPr>
          </a:p>
          <a:p>
            <a:r>
              <a:rPr lang="ru-RU" sz="3400" b="1" i="1" dirty="0" smtClean="0">
                <a:solidFill>
                  <a:srgbClr val="C00000"/>
                </a:solidFill>
              </a:rPr>
              <a:t>Праздник </a:t>
            </a:r>
            <a:r>
              <a:rPr lang="ru-RU" sz="3400" b="1" i="1" dirty="0">
                <a:solidFill>
                  <a:srgbClr val="C00000"/>
                </a:solidFill>
              </a:rPr>
              <a:t>считают своим учителя, воспитатели, правозащитные и благотворительные организации соответствующей специализации</a:t>
            </a:r>
            <a:r>
              <a:rPr lang="ru-RU" sz="3400" b="1" i="1" dirty="0">
                <a:solidFill>
                  <a:srgbClr val="C00000"/>
                </a:solidFill>
              </a:rPr>
              <a:t>. </a:t>
            </a:r>
            <a:endParaRPr lang="ru-RU" sz="3400" b="1" i="1" dirty="0" smtClean="0">
              <a:solidFill>
                <a:srgbClr val="C00000"/>
              </a:solidFill>
            </a:endParaRPr>
          </a:p>
          <a:p>
            <a:r>
              <a:rPr lang="ru-RU" sz="3400" b="1" i="1" dirty="0" smtClean="0">
                <a:solidFill>
                  <a:srgbClr val="C00000"/>
                </a:solidFill>
              </a:rPr>
              <a:t>Событие </a:t>
            </a:r>
            <a:r>
              <a:rPr lang="ru-RU" sz="3400" b="1" i="1" dirty="0">
                <a:solidFill>
                  <a:srgbClr val="C00000"/>
                </a:solidFill>
              </a:rPr>
              <a:t>знаменуется многочисленными акциями, направляющими внимание на защиту прав несовершеннолетних. </a:t>
            </a:r>
          </a:p>
          <a:p>
            <a:r>
              <a:rPr lang="ru-RU" sz="3400" b="1" i="1" dirty="0">
                <a:solidFill>
                  <a:srgbClr val="C00000"/>
                </a:solidFill>
              </a:rPr>
              <a:t>Проводятся демонстрации и </a:t>
            </a:r>
            <a:r>
              <a:rPr lang="ru-RU" sz="3400" b="1" i="1" dirty="0" err="1">
                <a:solidFill>
                  <a:srgbClr val="C00000"/>
                </a:solidFill>
              </a:rPr>
              <a:t>флешмобы</a:t>
            </a:r>
            <a:r>
              <a:rPr lang="ru-RU" sz="3400" b="1" i="1" dirty="0">
                <a:solidFill>
                  <a:srgbClr val="C00000"/>
                </a:solidFill>
              </a:rPr>
              <a:t> (коллективные действия по заранее определённому сценарию). </a:t>
            </a:r>
            <a:endParaRPr lang="ru-RU" sz="3400" b="1" i="1" dirty="0" smtClean="0">
              <a:solidFill>
                <a:srgbClr val="C00000"/>
              </a:solidFill>
            </a:endParaRPr>
          </a:p>
          <a:p>
            <a:endParaRPr lang="ru-RU" sz="3400" b="1" i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Users\Администратор\Desktop\семь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38052"/>
            <a:ext cx="2913534" cy="21708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3"/>
          <p:cNvSpPr txBox="1">
            <a:spLocks/>
          </p:cNvSpPr>
          <p:nvPr/>
        </p:nvSpPr>
        <p:spPr>
          <a:xfrm>
            <a:off x="179512" y="184097"/>
            <a:ext cx="6192687" cy="3189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4000" b="1" i="1" dirty="0" smtClean="0">
                <a:solidFill>
                  <a:srgbClr val="C00000"/>
                </a:solidFill>
              </a:rPr>
              <a:t>К торжествам по случаю Международного дня ребенка имеют отношение все дети. В мероприятиях принимают участие их родители, родственники, близкие люди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0212" y="620688"/>
            <a:ext cx="4577812" cy="6480720"/>
          </a:xfrm>
        </p:spPr>
        <p:txBody>
          <a:bodyPr>
            <a:normAutofit fontScale="62500" lnSpcReduction="20000"/>
          </a:bodyPr>
          <a:lstStyle/>
          <a:p>
            <a:r>
              <a:rPr lang="ru-RU" sz="4300" b="1" i="1" dirty="0" smtClean="0">
                <a:solidFill>
                  <a:srgbClr val="C00000"/>
                </a:solidFill>
              </a:rPr>
              <a:t>Событие </a:t>
            </a:r>
            <a:r>
              <a:rPr lang="ru-RU" sz="4300" b="1" i="1" dirty="0">
                <a:solidFill>
                  <a:srgbClr val="C00000"/>
                </a:solidFill>
              </a:rPr>
              <a:t>берёт начало в 1954 году. 14 декабря прошло заседание Генеральной Ассамблеи ООН. Итогом стало принятие документа, рекомендовавшего странам мира учредить подобный праздник </a:t>
            </a:r>
            <a:endParaRPr lang="ru-RU" sz="4300" b="1" i="1" dirty="0" smtClean="0">
              <a:solidFill>
                <a:srgbClr val="C00000"/>
              </a:solidFill>
            </a:endParaRPr>
          </a:p>
          <a:p>
            <a:r>
              <a:rPr lang="ru-RU" sz="4300" b="1" i="1" dirty="0" smtClean="0">
                <a:solidFill>
                  <a:srgbClr val="C00000"/>
                </a:solidFill>
              </a:rPr>
              <a:t>с </a:t>
            </a:r>
            <a:r>
              <a:rPr lang="ru-RU" sz="4300" b="1" i="1" dirty="0">
                <a:solidFill>
                  <a:srgbClr val="C00000"/>
                </a:solidFill>
              </a:rPr>
              <a:t>1956 года. </a:t>
            </a:r>
            <a:endParaRPr lang="ru-RU" sz="4300" b="1" i="1" dirty="0" smtClean="0">
              <a:solidFill>
                <a:srgbClr val="C00000"/>
              </a:solidFill>
            </a:endParaRPr>
          </a:p>
          <a:p>
            <a:r>
              <a:rPr lang="ru-RU" sz="4300" b="1" i="1" dirty="0" smtClean="0">
                <a:solidFill>
                  <a:srgbClr val="C00000"/>
                </a:solidFill>
              </a:rPr>
              <a:t>Позднее </a:t>
            </a:r>
            <a:r>
              <a:rPr lang="ru-RU" sz="4300" b="1" i="1" dirty="0">
                <a:solidFill>
                  <a:srgbClr val="C00000"/>
                </a:solidFill>
              </a:rPr>
              <a:t>Организация решила проводить мероприятия 20 ноября. Выбранная дата имеет символическое значение. Она приурочена подписанию «Декларации прав ребёнка» в 1959 году.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80728"/>
            <a:ext cx="3364047" cy="4602460"/>
          </a:xfrm>
          <a:prstGeom prst="rect">
            <a:avLst/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43096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8204" y="260648"/>
            <a:ext cx="8784976" cy="3240360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3600" b="1" i="1" dirty="0">
                <a:solidFill>
                  <a:srgbClr val="C00000"/>
                </a:solidFill>
              </a:rPr>
              <a:t>Благотворительные фонды проводят сбор денег, вещей, учебников для детских домов и малоимущих семей. Общественные организации устраивают просветительские занятия в различных учреждениях, в том числе школах. Слушателям рассказывают о базовых правах несовершеннолетних. Описываются механизмы противодействия и предупреждения нарушений законодательства.</a:t>
            </a:r>
            <a:endParaRPr lang="ru-RU" sz="4300" b="1" i="1" dirty="0">
              <a:solidFill>
                <a:srgbClr val="C00000"/>
              </a:solidFill>
            </a:endParaRPr>
          </a:p>
        </p:txBody>
      </p:sp>
      <p:pic>
        <p:nvPicPr>
          <p:cNvPr id="9218" name="Picture 2" descr="C:\Users\Администратор\Desktop\вещ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40" y="3789040"/>
            <a:ext cx="5812904" cy="29064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0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0212" y="245956"/>
            <a:ext cx="8640960" cy="5926244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3600" b="1" i="1" dirty="0" smtClean="0">
                <a:solidFill>
                  <a:srgbClr val="C00000"/>
                </a:solidFill>
              </a:rPr>
              <a:t>В </a:t>
            </a:r>
            <a:r>
              <a:rPr lang="ru-RU" sz="3600" b="1" i="1" dirty="0">
                <a:solidFill>
                  <a:srgbClr val="C00000"/>
                </a:solidFill>
              </a:rPr>
              <a:t>ходе </a:t>
            </a:r>
            <a:r>
              <a:rPr lang="ru-RU" sz="3600" b="1" i="1" dirty="0" smtClean="0">
                <a:solidFill>
                  <a:srgbClr val="C00000"/>
                </a:solidFill>
              </a:rPr>
              <a:t>акций в этот день раздаются </a:t>
            </a:r>
            <a:r>
              <a:rPr lang="ru-RU" sz="3600" b="1" i="1" dirty="0">
                <a:solidFill>
                  <a:srgbClr val="C00000"/>
                </a:solidFill>
              </a:rPr>
              <a:t>листовки, памятки. Поднимаются вопросы голода и бедности. Говорится о масштабах проблем и способах их преодоления. Известные деятели культуры, искусств, звёзды шоу-бизнеса записывают видеоролики. В них призывают людей заботливо и внимательно относиться к детям, не быть безразличными к трудностям, с которыми они сталкиваются.</a:t>
            </a:r>
            <a:endParaRPr lang="ru-RU" sz="43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00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52" y="-56399"/>
            <a:ext cx="9149489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245956"/>
            <a:ext cx="8784976" cy="4551196"/>
          </a:xfrm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rgbClr val="990000"/>
                </a:solidFill>
              </a:rPr>
              <a:t>	</a:t>
            </a:r>
            <a:r>
              <a:rPr lang="ru-RU" sz="3600" b="1" i="1" dirty="0">
                <a:solidFill>
                  <a:srgbClr val="C00000"/>
                </a:solidFill>
              </a:rPr>
              <a:t>В преддверии Всемирного дня помощи детям устраиваются семинары, конференции, лекции. Почётные грамоты, премии, ценные подарки вручаются правозащитникам, общественным деятелям, педагогам за выдающиеся достижения. Многие семьи поддерживают традицию поздравлений в адрес своих чад. Средства массовой информации публикуют сюжеты о проходящих мероприятиях. Транслируются программы, посвящённые вопросам воспитания. Сюжеты рассказывают истории о жизни воспитанников детских домов. Их усыновители становятся героями </a:t>
            </a:r>
            <a:r>
              <a:rPr lang="ru-RU" sz="3600" b="1" i="1" dirty="0" smtClean="0">
                <a:solidFill>
                  <a:srgbClr val="C00000"/>
                </a:solidFill>
              </a:rPr>
              <a:t>интервью.</a:t>
            </a:r>
            <a:endParaRPr lang="ru-RU" sz="4300" b="1" i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C:\Users\Администратор\Desktop\грамоты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746" y="4719081"/>
            <a:ext cx="2851892" cy="21389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16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119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Aparajita</vt:lpstr>
      <vt:lpstr>Arial</vt:lpstr>
      <vt:lpstr>Bookman Old Style</vt:lpstr>
      <vt:lpstr>Calibri</vt:lpstr>
      <vt:lpstr>Тема Office</vt:lpstr>
      <vt:lpstr>20 ноября –   Всемирный день правовой помощи детям</vt:lpstr>
      <vt:lpstr>другое название праздника –  Всемирный день ребенка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Наталья</cp:lastModifiedBy>
  <cp:revision>19</cp:revision>
  <dcterms:created xsi:type="dcterms:W3CDTF">2016-10-19T14:40:01Z</dcterms:created>
  <dcterms:modified xsi:type="dcterms:W3CDTF">2022-10-21T10:47:44Z</dcterms:modified>
</cp:coreProperties>
</file>